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2" r:id="rId4"/>
    <p:sldId id="261" r:id="rId5"/>
    <p:sldId id="264" r:id="rId6"/>
    <p:sldId id="263" r:id="rId7"/>
    <p:sldId id="267" r:id="rId8"/>
    <p:sldId id="268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71053-8175-4E1B-8986-205750AEE604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DED0F-7146-4087-B1DC-7FC81E63BF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69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641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348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0721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071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6561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104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5771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ED0F-7146-4087-B1DC-7FC81E63BF2D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651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394DF94-8E03-4DEB-8231-5C4BF3138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xmlns="" id="{AA1EFC6F-716E-4675-B938-19E754740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13916688-AF86-477B-8A76-6678C203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A044A011-0FB5-41A7-95AD-E58418ACA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0478AA3D-7AA5-49B7-A604-FF72B1E8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703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FBD6DA8-8A41-407D-88D2-DCE5F53E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xmlns="" id="{7D07AD1D-A270-4E26-8358-68A251F73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56E56960-39B0-4BC5-B9FC-DDFE791A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EC99C47C-E815-40BA-802D-AF549F01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D2CF1D5A-A4A9-402D-93B5-484C22BE7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595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xmlns="" id="{8CEE94B0-1749-418A-825D-654EC4D77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xmlns="" id="{F9267DE3-27A0-4D75-AA31-A384BFE99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6B4F135E-6943-4E35-9FC3-0D2248FA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EBD2CEC5-4A49-4926-A205-A0D1DE33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DF047E5A-57A0-4132-AC6B-8455011E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76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A49BBB9-719E-43C2-A719-F688B5A7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523C60AB-F48B-47E7-A35F-314EEBFB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2E39077B-416F-44F7-A74B-AAD0B163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F3328777-EDEF-45B9-9FED-5458840E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7C16A7BB-2022-473F-8B3A-F95A69CA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43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8C6D71F-2BFD-4D28-BBBE-9F5EB3BF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B5610045-19E9-46A9-98DF-DFB90D631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DA82E081-944F-43B9-8CD2-71232440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0A302020-0EC7-475A-9973-F28393BFF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F29065C3-4CC3-48A9-8089-BFAFF70B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493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3A8BE7C-200F-471F-89F5-27EFF7AA2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A956D279-F5D3-4528-8AD5-FDF04DCCB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xmlns="" id="{89231C69-0778-4CBD-BB7F-4D196ABF3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41C8F5E8-2C60-467E-BFA2-84DF07FA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B7C9BD4D-5DC7-407C-84D8-3C3A1040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FF965613-D3AA-43D6-8C50-E6023BE4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931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37D4B4C-2D64-4FE1-A22A-1F9BF865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006EDA18-97B5-4FE6-B3FA-45B9614EC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xmlns="" id="{77D45A89-4748-461E-BC34-828289A11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8260AA27-8328-44CE-BEC1-49D38E973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xmlns="" id="{B1E3260A-0B94-4EE5-B51D-B1236CA3F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xmlns="" id="{1AAF2676-D03C-4664-A2D2-BE7862A8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xmlns="" id="{3B4E6F5E-F1B5-4EE7-8C3D-DAECC84F8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xmlns="" id="{D80448CB-3B32-4932-87D5-354A540B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269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E02B6B3-AE7C-46D7-BB0B-CEC4CD80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5FBB671E-155C-498C-8435-07CF12CE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xmlns="" id="{58DABD97-3551-438D-AD2A-6F9F5214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xmlns="" id="{F05020C1-730C-483F-9BA5-5BDD51E8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666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xmlns="" id="{94877021-3AD3-4554-8699-7B6E8E1A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xmlns="" id="{95186827-1039-4064-96AA-15424513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xmlns="" id="{B9DEC768-3427-4F56-B9C2-AFD4A1D4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87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8DD8FF-2761-4F04-B4AF-8A241C83A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xmlns="" id="{3FA52F82-CD4F-46BE-8DF1-5857AD2F9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xmlns="" id="{07084C23-9A60-431F-A47E-7A51822A6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A66F0EA8-4665-48F1-9C39-0158E3BDA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9758D4A4-93FD-4F8F-935E-F1AC30EBD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AF4106AF-8D7F-484C-9DA9-CEF2EFB2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924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8EB156-2D8D-45F1-8E94-D6557F212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xmlns="" id="{92A30073-C20C-4DA7-8269-33BDC42785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xmlns="" id="{1F76D26F-0CB1-420D-A75E-737E6EB32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xmlns="" id="{A198D961-22CB-4C0A-9FC3-422957C7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xmlns="" id="{D0415CFE-CCC6-43DE-BEBA-43E436870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xmlns="" id="{D70F83EB-AE08-41C0-AAC6-64A858CDB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30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xmlns="" id="{9D107185-0868-4365-9471-F3C7965E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xmlns="" id="{9E6F991F-8815-4E47-988E-EFCA19A48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xmlns="" id="{D4F42C4E-6F34-4625-84B0-506C45EFB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0083F-B002-4BE7-95E5-4E23B127DF42}" type="datetimeFigureOut">
              <a:rPr lang="da-DK" smtClean="0"/>
              <a:t>18-10-2017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xmlns="" id="{C29414A8-E5F6-4366-85D3-4AD81551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xmlns="" id="{CA655907-D12E-47E3-ADE5-F5F7CE5FC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2A4-5E2C-4251-8D95-FC73E5B87E2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54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a-DK" sz="4400" dirty="0"/>
          </a:p>
          <a:p>
            <a:pPr marL="0" indent="0" algn="ctr">
              <a:buNone/>
            </a:pPr>
            <a:r>
              <a:rPr lang="da-DK" sz="4400" dirty="0"/>
              <a:t>Efteruddannelse af speciallæger i radiologi</a:t>
            </a:r>
          </a:p>
          <a:p>
            <a:pPr marL="0" indent="0" algn="ctr">
              <a:buNone/>
            </a:pPr>
            <a:endParaRPr lang="da-DK" sz="4400" dirty="0"/>
          </a:p>
          <a:p>
            <a:pPr marL="0" indent="0" algn="ctr">
              <a:buNone/>
            </a:pPr>
            <a:r>
              <a:rPr lang="da-DK" sz="4400" dirty="0"/>
              <a:t>Struktureret kompetenceudvikling </a:t>
            </a:r>
          </a:p>
          <a:p>
            <a:pPr marL="0" indent="0" algn="ctr">
              <a:buNone/>
            </a:pPr>
            <a:endParaRPr lang="da-DK" sz="4400" dirty="0"/>
          </a:p>
          <a:p>
            <a:pPr marL="0" indent="0" algn="ctr">
              <a:buNone/>
            </a:pPr>
            <a:r>
              <a:rPr lang="da-DK" sz="4400" dirty="0"/>
              <a:t>Oplæg til selskabsmøde 5.10.17</a:t>
            </a:r>
          </a:p>
        </p:txBody>
      </p:sp>
    </p:spTree>
    <p:extLst>
      <p:ext uri="{BB962C8B-B14F-4D97-AF65-F5344CB8AC3E}">
        <p14:creationId xmlns:p14="http://schemas.microsoft.com/office/powerpoint/2010/main" val="173889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u="sng" dirty="0"/>
              <a:t>Baggrund</a:t>
            </a:r>
            <a:r>
              <a:rPr lang="da-DK" sz="3200" dirty="0"/>
              <a:t>: 	</a:t>
            </a:r>
          </a:p>
          <a:p>
            <a:pPr marL="0" indent="0">
              <a:buNone/>
            </a:pPr>
            <a:r>
              <a:rPr lang="da-DK" sz="3200" dirty="0"/>
              <a:t>Længerevarende proces i selskabet – ønske om at styrke fagligheden</a:t>
            </a:r>
          </a:p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3200" u="sng" dirty="0"/>
              <a:t>Nuværende</a:t>
            </a:r>
            <a:r>
              <a:rPr lang="da-DK" sz="3200" dirty="0"/>
              <a:t>: </a:t>
            </a:r>
          </a:p>
          <a:p>
            <a:pPr marL="0" indent="0">
              <a:buNone/>
            </a:pPr>
            <a:r>
              <a:rPr lang="da-DK" sz="3200" dirty="0"/>
              <a:t>Efteruddannelse – ikke systematisk og struktureret kompetenceudvikling for radiologer</a:t>
            </a:r>
          </a:p>
        </p:txBody>
      </p:sp>
    </p:spTree>
    <p:extLst>
      <p:ext uri="{BB962C8B-B14F-4D97-AF65-F5344CB8AC3E}">
        <p14:creationId xmlns:p14="http://schemas.microsoft.com/office/powerpoint/2010/main" val="399019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u="sng" dirty="0"/>
              <a:t>En mulig model: </a:t>
            </a:r>
            <a:r>
              <a:rPr lang="da-DK" dirty="0"/>
              <a:t>Skelne til </a:t>
            </a:r>
            <a:r>
              <a:rPr lang="da-DK" dirty="0" err="1"/>
              <a:t>ESSR’s</a:t>
            </a:r>
            <a:r>
              <a:rPr lang="da-DK" dirty="0"/>
              <a:t> model:</a:t>
            </a:r>
          </a:p>
          <a:p>
            <a:r>
              <a:rPr lang="da-DK" dirty="0"/>
              <a:t>RIS dokumentation</a:t>
            </a:r>
          </a:p>
          <a:p>
            <a:r>
              <a:rPr lang="da-DK" dirty="0" err="1"/>
              <a:t>Fellowship</a:t>
            </a:r>
            <a:endParaRPr lang="da-DK" dirty="0"/>
          </a:p>
          <a:p>
            <a:r>
              <a:rPr lang="da-DK" dirty="0"/>
              <a:t>Kurser og selskabsmøder</a:t>
            </a:r>
          </a:p>
          <a:p>
            <a:r>
              <a:rPr lang="da-DK" dirty="0"/>
              <a:t>Forskningsaktivitet</a:t>
            </a:r>
          </a:p>
          <a:p>
            <a:r>
              <a:rPr lang="da-DK" dirty="0"/>
              <a:t>Curriculum </a:t>
            </a:r>
            <a:r>
              <a:rPr lang="da-DK" dirty="0" err="1"/>
              <a:t>level</a:t>
            </a:r>
            <a:r>
              <a:rPr lang="da-DK" dirty="0"/>
              <a:t> III</a:t>
            </a:r>
          </a:p>
          <a:p>
            <a:r>
              <a:rPr lang="da-DK" dirty="0"/>
              <a:t>Test </a:t>
            </a:r>
          </a:p>
        </p:txBody>
      </p:sp>
    </p:spTree>
    <p:extLst>
      <p:ext uri="{BB962C8B-B14F-4D97-AF65-F5344CB8AC3E}">
        <p14:creationId xmlns:p14="http://schemas.microsoft.com/office/powerpoint/2010/main" val="65972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/>
              <a:t>Status 5. oktober 2017</a:t>
            </a:r>
          </a:p>
          <a:p>
            <a:pPr marL="0" indent="0">
              <a:buNone/>
            </a:pPr>
            <a:r>
              <a:rPr lang="da-DK" dirty="0"/>
              <a:t>Arbejdsgruppe bestående af: </a:t>
            </a:r>
          </a:p>
          <a:p>
            <a:pPr marL="0" indent="0">
              <a:buNone/>
            </a:pPr>
            <a:endParaRPr lang="da-DK" i="1" dirty="0"/>
          </a:p>
          <a:p>
            <a:pPr marL="0" indent="0">
              <a:buNone/>
            </a:pPr>
            <a:r>
              <a:rPr lang="da-DK" i="1" dirty="0"/>
              <a:t>Christa Bluhme (</a:t>
            </a:r>
            <a:r>
              <a:rPr lang="da-DK" i="1" dirty="0" err="1"/>
              <a:t>fmd</a:t>
            </a:r>
            <a:r>
              <a:rPr lang="da-DK" i="1" dirty="0"/>
              <a:t>), Inger Fog, Anne Duer, Stine Hangaard, Mette Lønstrup Harvig, </a:t>
            </a:r>
            <a:r>
              <a:rPr lang="da-DK" i="1"/>
              <a:t>Miki Hadzic</a:t>
            </a:r>
            <a:endParaRPr lang="da-DK" i="1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Har oversat curriculum til dansk.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B-niveau : Basis</a:t>
            </a:r>
          </a:p>
          <a:p>
            <a:pPr marL="0" indent="0">
              <a:buNone/>
            </a:pPr>
            <a:r>
              <a:rPr lang="da-DK" dirty="0"/>
              <a:t>M-niveau: Mester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172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Målgruppe: kommende speciallæger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Kompetencegivende til specialeansvarlig overlæge og lægefaglig konsulent ved klagesager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Hensigt:</a:t>
            </a:r>
          </a:p>
          <a:p>
            <a:pPr marL="0" indent="0">
              <a:buNone/>
            </a:pPr>
            <a:r>
              <a:rPr lang="da-DK" dirty="0"/>
              <a:t>Nyansatte speciallæger bør være certificerede </a:t>
            </a:r>
          </a:p>
        </p:txBody>
      </p:sp>
    </p:spTree>
    <p:extLst>
      <p:ext uri="{BB962C8B-B14F-4D97-AF65-F5344CB8AC3E}">
        <p14:creationId xmlns:p14="http://schemas.microsoft.com/office/powerpoint/2010/main" val="394976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Hvad mangler vi nu: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200" dirty="0"/>
              <a:t>Strukturering af og organisering for efteruddannelse</a:t>
            </a:r>
          </a:p>
        </p:txBody>
      </p:sp>
    </p:spTree>
    <p:extLst>
      <p:ext uri="{BB962C8B-B14F-4D97-AF65-F5344CB8AC3E}">
        <p14:creationId xmlns:p14="http://schemas.microsoft.com/office/powerpoint/2010/main" val="489891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5755"/>
          </a:xfrm>
        </p:spPr>
        <p:txBody>
          <a:bodyPr>
            <a:normAutofit/>
          </a:bodyPr>
          <a:lstStyle/>
          <a:p>
            <a:r>
              <a:rPr lang="da-DK" sz="3600" b="1" dirty="0"/>
              <a:t>Strukturering af og organisering for efteruddannelse</a:t>
            </a:r>
            <a:br>
              <a:rPr lang="da-DK" sz="3600" b="1" dirty="0"/>
            </a:br>
            <a:r>
              <a:rPr lang="da-DK" sz="3100" b="1" dirty="0"/>
              <a:t>Hvordan kan kompetencerne (</a:t>
            </a:r>
            <a:r>
              <a:rPr lang="da-DK" sz="3100" b="1" dirty="0">
                <a:solidFill>
                  <a:srgbClr val="FF0000"/>
                </a:solidFill>
              </a:rPr>
              <a:t>Curriculum</a:t>
            </a:r>
            <a:r>
              <a:rPr lang="da-DK" sz="3100" b="1" dirty="0"/>
              <a:t>) opnås – og valideres?</a:t>
            </a:r>
            <a:r>
              <a:rPr lang="da-DK" sz="3600" dirty="0"/>
              <a:t/>
            </a:r>
            <a:br>
              <a:rPr lang="da-DK" sz="3600" dirty="0"/>
            </a:br>
            <a:endParaRPr lang="da-DK" sz="3600" b="1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937760"/>
          </a:xfrm>
        </p:spPr>
        <p:txBody>
          <a:bodyPr/>
          <a:lstStyle/>
          <a:p>
            <a:r>
              <a:rPr lang="da-DK" dirty="0" err="1"/>
              <a:t>Fellowships</a:t>
            </a:r>
            <a:r>
              <a:rPr lang="da-DK" dirty="0"/>
              <a:t> – er det en vej ?</a:t>
            </a:r>
          </a:p>
          <a:p>
            <a:r>
              <a:rPr lang="da-DK" dirty="0"/>
              <a:t>Tests ?</a:t>
            </a:r>
          </a:p>
          <a:p>
            <a:r>
              <a:rPr lang="da-DK" dirty="0"/>
              <a:t>RIS dokumentation ?</a:t>
            </a:r>
          </a:p>
          <a:p>
            <a:r>
              <a:rPr lang="da-DK" dirty="0"/>
              <a:t>Hvordan kvalitetssikrer vi efteruddannelsen af MSK radiologer?</a:t>
            </a:r>
          </a:p>
          <a:p>
            <a:r>
              <a:rPr lang="da-DK" dirty="0"/>
              <a:t>Inddragelse af hele landet </a:t>
            </a:r>
          </a:p>
          <a:p>
            <a:r>
              <a:rPr lang="da-DK" dirty="0"/>
              <a:t>De organisatoriske rammer skal sikres</a:t>
            </a:r>
          </a:p>
          <a:p>
            <a:r>
              <a:rPr lang="da-DK" dirty="0"/>
              <a:t>Vedligeholdelse af kompetencer </a:t>
            </a:r>
          </a:p>
          <a:p>
            <a:r>
              <a:rPr lang="da-DK" dirty="0"/>
              <a:t>Samarbejde med Videreuddannelsen og Sundhedsstyrelsen </a:t>
            </a:r>
          </a:p>
          <a:p>
            <a:r>
              <a:rPr lang="da-DK" dirty="0"/>
              <a:t>Økonomi 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439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F11CCDB-C121-48E1-86BA-9D3FF563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Efteruddannelse af speciallæger i radiologi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xmlns="" id="{9CCE9DDD-B7C6-4520-AE0A-523BBDC7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3200" dirty="0"/>
              <a:t>Curriculum er videregivet til bestyrelsen m.h.p. det videre</a:t>
            </a:r>
          </a:p>
          <a:p>
            <a:pPr marL="0" indent="0">
              <a:buNone/>
            </a:pPr>
            <a:r>
              <a:rPr lang="da-DK" sz="3200" dirty="0"/>
              <a:t> </a:t>
            </a:r>
          </a:p>
          <a:p>
            <a:pPr marL="0" indent="0">
              <a:buNone/>
            </a:pP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val="3721834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197</Words>
  <Application>Microsoft Office PowerPoint</Application>
  <PresentationFormat>Brugerdefineret</PresentationFormat>
  <Paragraphs>63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Office-tema</vt:lpstr>
      <vt:lpstr>PowerPoint-præsentation</vt:lpstr>
      <vt:lpstr>Efteruddannelse af speciallæger i radiologi</vt:lpstr>
      <vt:lpstr>Efteruddannelse af speciallæger i radiologi</vt:lpstr>
      <vt:lpstr>Efteruddannelse af speciallæger i radiologi</vt:lpstr>
      <vt:lpstr>Efteruddannelse af speciallæger i radiologi</vt:lpstr>
      <vt:lpstr>Efteruddannelse af speciallæger i radiologi</vt:lpstr>
      <vt:lpstr>Strukturering af og organisering for efteruddannelse Hvordan kan kompetencerne (Curriculum) opnås – og valideres? </vt:lpstr>
      <vt:lpstr>Efteruddannelse af speciallæger i radiologi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Villa Hasta</dc:creator>
  <cp:lastModifiedBy>Eva Kristina Narvestad</cp:lastModifiedBy>
  <cp:revision>18</cp:revision>
  <dcterms:created xsi:type="dcterms:W3CDTF">2017-10-03T14:26:36Z</dcterms:created>
  <dcterms:modified xsi:type="dcterms:W3CDTF">2017-10-18T21:33:37Z</dcterms:modified>
</cp:coreProperties>
</file>