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62" r:id="rId3"/>
    <p:sldId id="261" r:id="rId4"/>
    <p:sldId id="258" r:id="rId5"/>
    <p:sldId id="260" r:id="rId6"/>
    <p:sldId id="265" r:id="rId7"/>
    <p:sldId id="264" r:id="rId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035" autoAdjust="0"/>
  </p:normalViewPr>
  <p:slideViewPr>
    <p:cSldViewPr>
      <p:cViewPr>
        <p:scale>
          <a:sx n="63" d="100"/>
          <a:sy n="63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759145-51A1-48DF-8A1E-68AAA4C417AD}" type="datetimeFigureOut">
              <a:rPr lang="da-DK" smtClean="0"/>
              <a:t>10-05-2017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4E21BA-8576-4EF3-9F84-84BB17E779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85328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E21BA-8576-4EF3-9F84-84BB17E77920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64659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E21BA-8576-4EF3-9F84-84BB17E77920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78991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E21BA-8576-4EF3-9F84-84BB17E77920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20267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E21BA-8576-4EF3-9F84-84BB17E77920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2408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E21BA-8576-4EF3-9F84-84BB17E77920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24472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E21BA-8576-4EF3-9F84-84BB17E77920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1684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Symposierne skal være ambitiøse</a:t>
            </a:r>
            <a:r>
              <a:rPr lang="da-DK" baseline="0" dirty="0" smtClean="0"/>
              <a:t> nok til at kunne trække folk til huse. </a:t>
            </a:r>
            <a:r>
              <a:rPr lang="da-DK" baseline="0" dirty="0" err="1" smtClean="0"/>
              <a:t>Evt</a:t>
            </a:r>
            <a:r>
              <a:rPr lang="da-DK" baseline="0" dirty="0" smtClean="0"/>
              <a:t> udenlandsk foredragsholder. Økonomi ? Søge DRS ? Sponsorering fra industrien ? Selvbetaling ?</a:t>
            </a:r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E21BA-8576-4EF3-9F84-84BB17E77920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57756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3A67E-16CD-4228-973E-FBCC415E7844}" type="datetimeFigureOut">
              <a:rPr lang="da-DK" smtClean="0"/>
              <a:t>10-05-2017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9460-E853-46D9-968C-BAE14B240AB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14093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3A67E-16CD-4228-973E-FBCC415E7844}" type="datetimeFigureOut">
              <a:rPr lang="da-DK" smtClean="0"/>
              <a:t>10-05-2017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9460-E853-46D9-968C-BAE14B240AB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90216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3A67E-16CD-4228-973E-FBCC415E7844}" type="datetimeFigureOut">
              <a:rPr lang="da-DK" smtClean="0"/>
              <a:t>10-05-2017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9460-E853-46D9-968C-BAE14B240AB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1752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3A67E-16CD-4228-973E-FBCC415E7844}" type="datetimeFigureOut">
              <a:rPr lang="da-DK" smtClean="0"/>
              <a:t>10-05-2017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9460-E853-46D9-968C-BAE14B240AB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73916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3A67E-16CD-4228-973E-FBCC415E7844}" type="datetimeFigureOut">
              <a:rPr lang="da-DK" smtClean="0"/>
              <a:t>10-05-2017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9460-E853-46D9-968C-BAE14B240AB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2679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3A67E-16CD-4228-973E-FBCC415E7844}" type="datetimeFigureOut">
              <a:rPr lang="da-DK" smtClean="0"/>
              <a:t>10-05-2017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9460-E853-46D9-968C-BAE14B240AB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3286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3A67E-16CD-4228-973E-FBCC415E7844}" type="datetimeFigureOut">
              <a:rPr lang="da-DK" smtClean="0"/>
              <a:t>10-05-2017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9460-E853-46D9-968C-BAE14B240AB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7190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3A67E-16CD-4228-973E-FBCC415E7844}" type="datetimeFigureOut">
              <a:rPr lang="da-DK" smtClean="0"/>
              <a:t>10-05-2017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9460-E853-46D9-968C-BAE14B240AB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1369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3A67E-16CD-4228-973E-FBCC415E7844}" type="datetimeFigureOut">
              <a:rPr lang="da-DK" smtClean="0"/>
              <a:t>10-05-2017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9460-E853-46D9-968C-BAE14B240AB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7424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3A67E-16CD-4228-973E-FBCC415E7844}" type="datetimeFigureOut">
              <a:rPr lang="da-DK" smtClean="0"/>
              <a:t>10-05-2017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9460-E853-46D9-968C-BAE14B240AB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67328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3A67E-16CD-4228-973E-FBCC415E7844}" type="datetimeFigureOut">
              <a:rPr lang="da-DK" smtClean="0"/>
              <a:t>10-05-2017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9460-E853-46D9-968C-BAE14B240AB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93096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3A67E-16CD-4228-973E-FBCC415E7844}" type="datetimeFigureOut">
              <a:rPr lang="da-DK" smtClean="0"/>
              <a:t>10-05-2017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19460-E853-46D9-968C-BAE14B240AB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8302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MSK certificering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a-DK" b="1" dirty="0" smtClean="0"/>
              <a:t>Uddannelsesudvalg under Foreningen for </a:t>
            </a:r>
            <a:r>
              <a:rPr lang="da-DK" b="1" dirty="0"/>
              <a:t>M</a:t>
            </a:r>
            <a:r>
              <a:rPr lang="da-DK" b="1" dirty="0" smtClean="0"/>
              <a:t>uskuloskeletal Radiologi (snart selskab?)</a:t>
            </a:r>
          </a:p>
          <a:p>
            <a:r>
              <a:rPr lang="da-DK" b="1" dirty="0" smtClean="0"/>
              <a:t>Medlemmer:</a:t>
            </a:r>
          </a:p>
          <a:p>
            <a:r>
              <a:rPr lang="da-DK" dirty="0" smtClean="0"/>
              <a:t>Christa Bluhme (formand) (</a:t>
            </a:r>
            <a:r>
              <a:rPr lang="da-DK" dirty="0" err="1" smtClean="0"/>
              <a:t>ovl</a:t>
            </a:r>
            <a:r>
              <a:rPr lang="da-DK" dirty="0" smtClean="0"/>
              <a:t>. SVS, Esbjerg)</a:t>
            </a:r>
          </a:p>
          <a:p>
            <a:r>
              <a:rPr lang="da-DK" dirty="0" smtClean="0"/>
              <a:t>Michel Bach </a:t>
            </a:r>
            <a:r>
              <a:rPr lang="da-DK" dirty="0" err="1" smtClean="0"/>
              <a:t>Hellfritzsch</a:t>
            </a:r>
            <a:r>
              <a:rPr lang="da-DK" dirty="0" smtClean="0"/>
              <a:t> (</a:t>
            </a:r>
            <a:r>
              <a:rPr lang="da-DK" dirty="0" err="1" smtClean="0"/>
              <a:t>ovl</a:t>
            </a:r>
            <a:r>
              <a:rPr lang="da-DK" dirty="0" smtClean="0"/>
              <a:t>, Aarhus Universitetshospital)</a:t>
            </a:r>
          </a:p>
          <a:p>
            <a:r>
              <a:rPr lang="da-DK" dirty="0" smtClean="0"/>
              <a:t>Inger Fog (</a:t>
            </a:r>
            <a:r>
              <a:rPr lang="da-DK" dirty="0" err="1" smtClean="0"/>
              <a:t>ovl</a:t>
            </a:r>
            <a:r>
              <a:rPr lang="da-DK" dirty="0" smtClean="0"/>
              <a:t>. SHS, Åbenrå)</a:t>
            </a:r>
          </a:p>
          <a:p>
            <a:r>
              <a:rPr lang="da-DK" dirty="0" smtClean="0"/>
              <a:t>Mette L. </a:t>
            </a:r>
            <a:r>
              <a:rPr lang="da-DK" dirty="0" err="1" smtClean="0"/>
              <a:t>Harving</a:t>
            </a:r>
            <a:r>
              <a:rPr lang="da-DK" dirty="0" smtClean="0"/>
              <a:t> (yngre læge, RH, Blegdamsvej )</a:t>
            </a:r>
          </a:p>
          <a:p>
            <a:r>
              <a:rPr lang="da-DK" dirty="0" smtClean="0"/>
              <a:t>Anne Duer (afd. læge, RH, Ringvejen) </a:t>
            </a:r>
          </a:p>
          <a:p>
            <a:r>
              <a:rPr lang="da-DK" dirty="0" smtClean="0"/>
              <a:t>Stine Hangaard (</a:t>
            </a:r>
            <a:r>
              <a:rPr lang="da-DK" dirty="0" err="1" smtClean="0"/>
              <a:t>ph.D</a:t>
            </a:r>
            <a:r>
              <a:rPr lang="da-DK" dirty="0" smtClean="0"/>
              <a:t> stud, yngre læge, Parker Instituttet, Bispebjerg/Frederiksberg Hospital)</a:t>
            </a:r>
          </a:p>
          <a:p>
            <a:r>
              <a:rPr lang="da-DK" dirty="0" smtClean="0"/>
              <a:t>Miki Hadzic (yngre læge, Roskilde )</a:t>
            </a:r>
          </a:p>
        </p:txBody>
      </p:sp>
    </p:spTree>
    <p:extLst>
      <p:ext uri="{BB962C8B-B14F-4D97-AF65-F5344CB8AC3E}">
        <p14:creationId xmlns:p14="http://schemas.microsoft.com/office/powerpoint/2010/main" val="58814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MSK certificering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I udvalget er vi enige om, at vi skal anvende </a:t>
            </a:r>
            <a:r>
              <a:rPr lang="da-DK" dirty="0" err="1" smtClean="0"/>
              <a:t>ESSR’s</a:t>
            </a:r>
            <a:r>
              <a:rPr lang="da-DK" dirty="0" smtClean="0"/>
              <a:t> curriculum som basis for det videre arbejde </a:t>
            </a:r>
          </a:p>
          <a:p>
            <a:r>
              <a:rPr lang="da-DK" dirty="0" smtClean="0"/>
              <a:t>1/10 : Mette , Miki og Stine udfærdiger en gennemarbejdet dansk oversættelse/udgave</a:t>
            </a:r>
          </a:p>
          <a:p>
            <a:r>
              <a:rPr lang="da-DK" dirty="0" smtClean="0"/>
              <a:t>Enig om at arbejde med to </a:t>
            </a:r>
            <a:r>
              <a:rPr lang="da-DK" dirty="0" err="1" smtClean="0"/>
              <a:t>niveau’er</a:t>
            </a:r>
            <a:r>
              <a:rPr lang="da-DK" dirty="0" smtClean="0"/>
              <a:t>: </a:t>
            </a:r>
          </a:p>
          <a:p>
            <a:r>
              <a:rPr lang="da-DK" dirty="0" smtClean="0"/>
              <a:t>B (basis) og M (mester)</a:t>
            </a:r>
          </a:p>
          <a:p>
            <a:r>
              <a:rPr lang="da-DK" dirty="0" smtClean="0"/>
              <a:t>I første omgang B (målgruppen: primært kommende speciallæger)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7165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MSK certificering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dirty="0" smtClean="0"/>
              <a:t>Vejen mod certificering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dirty="0" err="1" smtClean="0"/>
              <a:t>Fellowships</a:t>
            </a:r>
            <a:r>
              <a:rPr lang="da-DK" dirty="0" smtClean="0"/>
              <a:t> / formaliseret ansættelse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dirty="0" smtClean="0"/>
              <a:t>Fx 2-årig ansættelse ved afdeling(er)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dirty="0" smtClean="0"/>
              <a:t>Fokuserede ophold på fx 1-3 måneders varighed (evt. blandet klinisk og radiologisk)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dirty="0" smtClean="0"/>
              <a:t>Ansættelser med fokus på hvor man kan opnå de ønskede færdigheder (</a:t>
            </a:r>
            <a:r>
              <a:rPr lang="da-DK" dirty="0" err="1" smtClean="0"/>
              <a:t>uni</a:t>
            </a:r>
            <a:r>
              <a:rPr lang="da-DK" dirty="0" smtClean="0"/>
              <a:t>-hospital / perifert)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dirty="0" smtClean="0"/>
              <a:t>Suppleret med fagspecifik kompetenceudvikling</a:t>
            </a:r>
          </a:p>
          <a:p>
            <a:pPr marL="457200" lvl="1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4339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MSK certificering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dirty="0" smtClean="0"/>
              <a:t>Opnåelse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dirty="0" smtClean="0"/>
              <a:t>Checkliste på basis af curriculum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dirty="0" smtClean="0"/>
              <a:t>Mesterlære og supervision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dirty="0" smtClean="0"/>
              <a:t>Certificeringsudvalg nedsættes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dirty="0" smtClean="0"/>
              <a:t>Certificeringsudvalget certificerer til B niveau</a:t>
            </a:r>
          </a:p>
        </p:txBody>
      </p:sp>
    </p:spTree>
    <p:extLst>
      <p:ext uri="{BB962C8B-B14F-4D97-AF65-F5344CB8AC3E}">
        <p14:creationId xmlns:p14="http://schemas.microsoft.com/office/powerpoint/2010/main" val="18293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MSK certificering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dirty="0" smtClean="0"/>
              <a:t>Tidsplan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dirty="0" smtClean="0"/>
              <a:t>Curriculum færdigt ultimo oktober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dirty="0" smtClean="0"/>
              <a:t>Curriculum godkendes af bestyrelsen/ </a:t>
            </a:r>
            <a:r>
              <a:rPr lang="da-DK" dirty="0" err="1" smtClean="0"/>
              <a:t>certificeringudvalg</a:t>
            </a:r>
            <a:endParaRPr lang="da-DK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da-DK" dirty="0" err="1" smtClean="0"/>
              <a:t>Certificeringudvalg</a:t>
            </a:r>
            <a:r>
              <a:rPr lang="da-DK" dirty="0" smtClean="0"/>
              <a:t> nedsættes i samarbejde med bestyrelsen i perioden fra senest primo februar 2018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dirty="0" smtClean="0"/>
              <a:t>Certificeringsudvalg forventes nedsat senest ultimo 2018</a:t>
            </a:r>
          </a:p>
          <a:p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187460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MSK certificering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dirty="0" smtClean="0"/>
              <a:t>Vision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dirty="0" smtClean="0"/>
              <a:t>Vi vil gerne være certificeringsklare om 5 år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dirty="0" smtClean="0"/>
              <a:t>Fælles database med spændende cases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dirty="0" smtClean="0"/>
              <a:t>Etablering af certificerings-test indenfor 2 år</a:t>
            </a:r>
          </a:p>
          <a:p>
            <a:pPr lvl="2"/>
            <a:r>
              <a:rPr lang="da-DK" dirty="0" smtClean="0"/>
              <a:t>Teoretisk test på basis-niveau fx med udgangspunkt i nærmere defineret anbefalet lærebog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dirty="0" smtClean="0"/>
              <a:t>National løsning, ikke regional</a:t>
            </a:r>
          </a:p>
          <a:p>
            <a:pPr lvl="2"/>
            <a:r>
              <a:rPr lang="da-DK" dirty="0" smtClean="0"/>
              <a:t>Brug af videokonferencer</a:t>
            </a:r>
          </a:p>
          <a:p>
            <a:pPr lvl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7981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MSK certificering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b="1" dirty="0" smtClean="0"/>
              <a:t>Vision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dirty="0" smtClean="0"/>
              <a:t>Afholdelse af </a:t>
            </a:r>
            <a:r>
              <a:rPr lang="da-DK" dirty="0" err="1" smtClean="0"/>
              <a:t>multidiciplinære</a:t>
            </a:r>
            <a:r>
              <a:rPr lang="da-DK" dirty="0" smtClean="0"/>
              <a:t> symposier 1-2 gange årligt (med kliniske samarbejdspartnere)</a:t>
            </a:r>
          </a:p>
          <a:p>
            <a:pPr lvl="2"/>
            <a:r>
              <a:rPr lang="da-DK" dirty="0" smtClean="0"/>
              <a:t>Symposiet foreslås afholdt i relation til MSK selskabsmøderne, således at man starter med den faglige del kl. 10-15 efterfulgt af </a:t>
            </a:r>
            <a:r>
              <a:rPr lang="da-DK" smtClean="0"/>
              <a:t>selskabsmødet 15-17 </a:t>
            </a:r>
            <a:endParaRPr lang="da-DK" dirty="0" smtClean="0"/>
          </a:p>
          <a:p>
            <a:pPr lvl="2"/>
            <a:r>
              <a:rPr lang="da-DK" dirty="0" smtClean="0"/>
              <a:t>Emner foreslås at have fokus på radiologisk tilgang til kliniske problemstillinger</a:t>
            </a:r>
          </a:p>
          <a:p>
            <a:pPr lvl="2"/>
            <a:r>
              <a:rPr lang="da-DK" dirty="0" smtClean="0"/>
              <a:t>Emner kunne være: Artrose, </a:t>
            </a:r>
            <a:r>
              <a:rPr lang="da-DK" dirty="0"/>
              <a:t>r</a:t>
            </a:r>
            <a:r>
              <a:rPr lang="da-DK" dirty="0" smtClean="0"/>
              <a:t>eumatologi, børn, traumer, </a:t>
            </a:r>
            <a:r>
              <a:rPr lang="da-DK" dirty="0" err="1"/>
              <a:t>d</a:t>
            </a:r>
            <a:r>
              <a:rPr lang="da-DK" dirty="0" err="1" smtClean="0"/>
              <a:t>ysplasi</a:t>
            </a:r>
            <a:r>
              <a:rPr lang="da-DK" dirty="0" smtClean="0"/>
              <a:t>, </a:t>
            </a:r>
            <a:r>
              <a:rPr lang="da-DK" dirty="0" err="1"/>
              <a:t>t</a:t>
            </a:r>
            <a:r>
              <a:rPr lang="da-DK" dirty="0" err="1" smtClean="0"/>
              <a:t>umores</a:t>
            </a:r>
            <a:endParaRPr lang="da-DK" dirty="0" smtClean="0"/>
          </a:p>
          <a:p>
            <a:pPr lvl="2"/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207485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393</Words>
  <Application>Microsoft Office PowerPoint</Application>
  <PresentationFormat>Skærmshow (4:3)</PresentationFormat>
  <Paragraphs>57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7</vt:i4>
      </vt:variant>
    </vt:vector>
  </HeadingPairs>
  <TitlesOfParts>
    <vt:vector size="8" baseType="lpstr">
      <vt:lpstr>Kontortema</vt:lpstr>
      <vt:lpstr>MSK certificering</vt:lpstr>
      <vt:lpstr>MSK certificering</vt:lpstr>
      <vt:lpstr>MSK certificering</vt:lpstr>
      <vt:lpstr>MSK certificering</vt:lpstr>
      <vt:lpstr>MSK certificering</vt:lpstr>
      <vt:lpstr>MSK certificering</vt:lpstr>
      <vt:lpstr>MSK certificering</vt:lpstr>
    </vt:vector>
  </TitlesOfParts>
  <Company>Region Syddanmark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Christa Bluhme</dc:creator>
  <cp:lastModifiedBy>Eva Kristina Narvestad</cp:lastModifiedBy>
  <cp:revision>20</cp:revision>
  <dcterms:created xsi:type="dcterms:W3CDTF">2017-05-04T09:34:32Z</dcterms:created>
  <dcterms:modified xsi:type="dcterms:W3CDTF">2017-05-10T09:05:35Z</dcterms:modified>
</cp:coreProperties>
</file>