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3" r:id="rId3"/>
    <p:sldId id="266" r:id="rId4"/>
    <p:sldId id="264" r:id="rId5"/>
    <p:sldId id="258" r:id="rId6"/>
    <p:sldId id="261" r:id="rId7"/>
    <p:sldId id="259" r:id="rId8"/>
    <p:sldId id="262" r:id="rId9"/>
    <p:sldId id="265" r:id="rId10"/>
    <p:sldId id="267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84" autoAdjust="0"/>
  </p:normalViewPr>
  <p:slideViewPr>
    <p:cSldViewPr>
      <p:cViewPr>
        <p:scale>
          <a:sx n="99" d="100"/>
          <a:sy n="99" d="100"/>
        </p:scale>
        <p:origin x="-19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9A9BF-F1AB-4321-9847-3B919B1049E2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DCEED-7F72-4D08-9497-15FE83F8C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340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/>
              <a:t>Vores statement er at </a:t>
            </a:r>
            <a:r>
              <a:rPr lang="da-DK" baseline="0" dirty="0" err="1"/>
              <a:t>muskuloskeletal</a:t>
            </a:r>
            <a:r>
              <a:rPr lang="da-DK" baseline="0" dirty="0"/>
              <a:t> radiologi kræver stor viden og erfaring.</a:t>
            </a:r>
          </a:p>
          <a:p>
            <a:r>
              <a:rPr lang="da-DK" dirty="0"/>
              <a:t>Patienternes forventninger om højeste faglige standard – modsat antiautoritære</a:t>
            </a:r>
            <a:r>
              <a:rPr lang="da-DK" baseline="0" dirty="0"/>
              <a:t> strømninger i samfundet. </a:t>
            </a:r>
          </a:p>
          <a:p>
            <a:r>
              <a:rPr lang="da-DK" baseline="0" dirty="0"/>
              <a:t>Antirespekt for faglighed. Fx når en ikke-MSK-radiolog vurderer en MSK-problemstilling, i fx klagesager. </a:t>
            </a:r>
          </a:p>
          <a:p>
            <a:r>
              <a:rPr lang="da-DK" baseline="0" dirty="0"/>
              <a:t>Det er nemmere at rekruttere til subspecialet, hvis der er øget synlighed af faget. </a:t>
            </a:r>
          </a:p>
          <a:p>
            <a:r>
              <a:rPr lang="da-DK" baseline="0" dirty="0"/>
              <a:t>Men der er også mulighed for, at skabe stigende faglighed, og ikke mindst tiltagende respekt og viden om subspecialet, både i radiologien, og generelt i samfundet.</a:t>
            </a:r>
          </a:p>
          <a:p>
            <a:r>
              <a:rPr lang="da-DK" baseline="0" dirty="0"/>
              <a:t>En certificering giver både i etableringsprocessen og når processen i kørende, en dybere, bredere forståelse for subspecialet. </a:t>
            </a:r>
          </a:p>
          <a:p>
            <a:r>
              <a:rPr lang="da-DK" baseline="0" dirty="0"/>
              <a:t>Det skaber endvidere værdifulde netværk. 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4383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040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Vi er i tiltagende grad presset af at div. andre specialer, som mener sig i stand til at kunne varetage vores faglighed.</a:t>
            </a:r>
          </a:p>
          <a:p>
            <a:r>
              <a:rPr lang="da-DK" dirty="0"/>
              <a:t>Vi presses på flere områder af div. beskrivende ikke-lægeligt-personale, ikke mindst beskrivende radiografer. </a:t>
            </a:r>
          </a:p>
          <a:p>
            <a:r>
              <a:rPr lang="da-DK" dirty="0"/>
              <a:t>Presset betyder at der stilles yderligere krav til, at vi kan verbalisere </a:t>
            </a:r>
            <a:r>
              <a:rPr lang="da-DK" dirty="0" err="1"/>
              <a:t>ift</a:t>
            </a:r>
            <a:r>
              <a:rPr lang="da-DK" dirty="0"/>
              <a:t> både fagligheden generelt og ikke mindst uddannelse af YL.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6893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4288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da-DK" dirty="0"/>
              <a:t>Vores indgang til subspecialet og vores forudsætninger er meget forskellig.</a:t>
            </a:r>
          </a:p>
          <a:p>
            <a:pPr marL="457200" lvl="1" indent="0">
              <a:buNone/>
            </a:pPr>
            <a:r>
              <a:rPr lang="da-DK" dirty="0" err="1"/>
              <a:t>Pt.-tilgangen</a:t>
            </a:r>
            <a:r>
              <a:rPr lang="da-DK" dirty="0"/>
              <a:t> er meget uensartet hen over landet.</a:t>
            </a:r>
          </a:p>
          <a:p>
            <a:pPr marL="457200" lvl="1" indent="0">
              <a:buNone/>
            </a:pPr>
            <a:r>
              <a:rPr lang="da-DK" dirty="0"/>
              <a:t>Det betyder at vi alle har et forskelligt erfaring-grundlag.</a:t>
            </a:r>
          </a:p>
          <a:p>
            <a:pPr marL="457200" lvl="1" indent="0">
              <a:buNone/>
            </a:pPr>
            <a:r>
              <a:rPr lang="da-DK" dirty="0"/>
              <a:t>Forudsætningerne for at tænke i certificerings-banen, for den enkelte, nuværende radiolog, er dermed meget varierende.</a:t>
            </a:r>
          </a:p>
          <a:p>
            <a:pPr marL="457200" lvl="1" indent="0">
              <a:buNone/>
            </a:pPr>
            <a:r>
              <a:rPr lang="da-DK" dirty="0"/>
              <a:t>Kommer vi i gang, og er der nuværende radiologer, der ønsker at prøve kræfter med certificeringen, er det en fordel.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5199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Der er tidligere talt</a:t>
            </a:r>
            <a:r>
              <a:rPr lang="da-DK" baseline="0" dirty="0"/>
              <a:t> om behovet for certificering. </a:t>
            </a:r>
          </a:p>
          <a:p>
            <a:r>
              <a:rPr lang="da-DK" baseline="0" dirty="0"/>
              <a:t>Der har ved møderne været en generel konsensus om at arbejde med processen. </a:t>
            </a:r>
          </a:p>
          <a:p>
            <a:r>
              <a:rPr lang="da-DK" baseline="0" dirty="0"/>
              <a:t>Der er nedsat et udvalg bestående af Inger Fog Sønderjylland, Christa Bluhme Vestjylland, Zoreh Rastiemadabadi (afgående formand) KBH, og Phillip Hansen (kommende formand) KBH. </a:t>
            </a:r>
          </a:p>
          <a:p>
            <a:r>
              <a:rPr lang="da-DK" baseline="0" dirty="0"/>
              <a:t>Udvalget er i gang med at få overblik over dels, hvordan man gør i Europa (ESSR, det europæiske selskab for muskuloskeletal radiologi) og dels hvordan man kunne tænke sig en dansk udgave. </a:t>
            </a:r>
          </a:p>
          <a:p>
            <a:r>
              <a:rPr lang="da-DK" baseline="0" dirty="0"/>
              <a:t>Phillip har endvidere erfaring for hvordan man i idrætsmedicins selskab har etableret en diplomuddannelse. Andre specialer (fx Dansk Kirurgisk Selskab) har også en etableret certificering. 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9422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Curriculum er ofte inddelt i forskellige områder</a:t>
            </a:r>
            <a:r>
              <a:rPr lang="da-DK" baseline="0" dirty="0"/>
              <a:t>, og i niveauer.  </a:t>
            </a:r>
          </a:p>
          <a:p>
            <a:r>
              <a:rPr lang="da-DK" baseline="0" dirty="0"/>
              <a:t>Curriculum beskriver akkumulation af kunnen.</a:t>
            </a:r>
          </a:p>
          <a:p>
            <a:r>
              <a:rPr lang="da-DK" baseline="0" dirty="0"/>
              <a:t>	V</a:t>
            </a:r>
            <a:r>
              <a:rPr lang="da-DK" dirty="0"/>
              <a:t>iden.</a:t>
            </a:r>
          </a:p>
          <a:p>
            <a:r>
              <a:rPr lang="da-DK" dirty="0"/>
              <a:t>	Færdigheder.</a:t>
            </a:r>
          </a:p>
          <a:p>
            <a:r>
              <a:rPr lang="da-DK" dirty="0"/>
              <a:t>	Kompetencer/ demonstrerer en professionel holdning/tilgang til opgaveløsningen, hvor man har overblik over</a:t>
            </a:r>
            <a:r>
              <a:rPr lang="da-DK" baseline="0" dirty="0"/>
              <a:t> emnet og kan integrere sin lægefaglige erfaring og faglige viden </a:t>
            </a:r>
            <a:r>
              <a:rPr lang="da-DK" baseline="0" dirty="0" err="1"/>
              <a:t>ift</a:t>
            </a:r>
            <a:r>
              <a:rPr lang="da-DK" baseline="0" dirty="0"/>
              <a:t> problemstillinger. </a:t>
            </a:r>
          </a:p>
          <a:p>
            <a:endParaRPr lang="da-DK" dirty="0"/>
          </a:p>
          <a:p>
            <a:r>
              <a:rPr lang="da-DK" dirty="0"/>
              <a:t>Level III</a:t>
            </a:r>
            <a:r>
              <a:rPr lang="da-DK" baseline="0" dirty="0"/>
              <a:t> : subspecialisering efter det 5. år (fuldgyldig speciallæge). (På dansk : certificering indenfor et fagområde)</a:t>
            </a:r>
          </a:p>
          <a:p>
            <a:r>
              <a:rPr lang="da-DK" baseline="0" dirty="0"/>
              <a:t>Målet med Level III er at højne den faglige standard mere end det er at opnå certificering.</a:t>
            </a:r>
          </a:p>
          <a:p>
            <a:endParaRPr lang="da-DK" baseline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1280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Portefølge</a:t>
            </a:r>
            <a:r>
              <a:rPr lang="da-DK" dirty="0"/>
              <a:t>:</a:t>
            </a:r>
            <a:r>
              <a:rPr lang="da-DK" baseline="0" dirty="0"/>
              <a:t> begrænset antal arketyper indenfor forskellige modaliteter og inddelt på forskellige led / over- og underekstremitet.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/>
              <a:t>	</a:t>
            </a:r>
            <a:r>
              <a:rPr lang="da-DK" baseline="0" dirty="0" err="1"/>
              <a:t>Portefølge</a:t>
            </a:r>
            <a:r>
              <a:rPr lang="da-DK" baseline="0" dirty="0"/>
              <a:t> er en samlende betegnelse for div beviser for kompetencerne, her tænkt struktureret med en struktur målrettet problemstillinger/ emner / patologi indenfor de forskellige områder, vi vælger. </a:t>
            </a:r>
          </a:p>
          <a:p>
            <a:r>
              <a:rPr lang="da-DK" baseline="0" dirty="0" err="1"/>
              <a:t>Fks</a:t>
            </a:r>
            <a:r>
              <a:rPr lang="da-DK" baseline="0" dirty="0"/>
              <a:t>:</a:t>
            </a:r>
          </a:p>
          <a:p>
            <a:r>
              <a:rPr lang="da-DK" baseline="0" dirty="0"/>
              <a:t>	Røntgenundersøgelser: 	150</a:t>
            </a:r>
          </a:p>
          <a:p>
            <a:r>
              <a:rPr lang="da-DK" baseline="0" dirty="0"/>
              <a:t>	Ultralyd: 		100</a:t>
            </a:r>
          </a:p>
          <a:p>
            <a:r>
              <a:rPr lang="da-DK" baseline="0" dirty="0"/>
              <a:t>	CT inkl. </a:t>
            </a:r>
            <a:r>
              <a:rPr lang="da-DK" baseline="0" dirty="0" err="1"/>
              <a:t>Artro</a:t>
            </a:r>
            <a:r>
              <a:rPr lang="da-DK" baseline="0" dirty="0"/>
              <a:t> CT : 	20</a:t>
            </a:r>
          </a:p>
          <a:p>
            <a:r>
              <a:rPr lang="da-DK" baseline="0" dirty="0"/>
              <a:t>	MR 120 / </a:t>
            </a:r>
            <a:r>
              <a:rPr lang="da-DK" baseline="0" dirty="0" err="1"/>
              <a:t>Artro</a:t>
            </a:r>
            <a:r>
              <a:rPr lang="da-DK" baseline="0" dirty="0"/>
              <a:t> MR : 	30</a:t>
            </a:r>
          </a:p>
          <a:p>
            <a:r>
              <a:rPr lang="da-DK" baseline="0" dirty="0"/>
              <a:t>	Interventionsprocedurer: 	15 </a:t>
            </a:r>
          </a:p>
          <a:p>
            <a:endParaRPr lang="da-DK" baseline="0" dirty="0"/>
          </a:p>
          <a:p>
            <a:r>
              <a:rPr lang="da-DK" baseline="0" dirty="0"/>
              <a:t>Logbog: En beskrivelse af målene, med relevant signatur, når målene er op nået.</a:t>
            </a:r>
          </a:p>
          <a:p>
            <a:r>
              <a:rPr lang="da-DK" baseline="0" dirty="0"/>
              <a:t>Log: En fuldkommen </a:t>
            </a:r>
            <a:r>
              <a:rPr lang="da-DK" baseline="0" dirty="0" err="1"/>
              <a:t>udprintning</a:t>
            </a:r>
            <a:r>
              <a:rPr lang="da-DK" baseline="0" dirty="0"/>
              <a:t> af alle sine beskrivelser/ undersøgelser, kan evt. være anonymiseret, inddelt efter type </a:t>
            </a:r>
            <a:r>
              <a:rPr lang="da-DK" baseline="0" dirty="0" err="1"/>
              <a:t>us</a:t>
            </a:r>
            <a:r>
              <a:rPr lang="da-DK" baseline="0" dirty="0"/>
              <a:t>/område. </a:t>
            </a:r>
          </a:p>
          <a:p>
            <a:endParaRPr lang="da-DK" baseline="0" dirty="0"/>
          </a:p>
          <a:p>
            <a:r>
              <a:rPr lang="da-DK" baseline="0" dirty="0" err="1"/>
              <a:t>Casedatabase</a:t>
            </a:r>
            <a:r>
              <a:rPr lang="da-DK" baseline="0" dirty="0"/>
              <a:t>: for at sikre diversiteten i kontakten med case / patologi / typer. For at imødegå, at ikke alle problemstillinger/patologi kan forventes i en given periode på de givne afdelinger, man er ansat på. </a:t>
            </a:r>
          </a:p>
          <a:p>
            <a:r>
              <a:rPr lang="da-DK" baseline="0" dirty="0" err="1"/>
              <a:t>Fellowship</a:t>
            </a:r>
            <a:r>
              <a:rPr lang="da-DK" baseline="0" dirty="0"/>
              <a:t>: En stilling møntet på at subspecialisere den ansatte (</a:t>
            </a:r>
            <a:r>
              <a:rPr lang="da-DK" baseline="0" dirty="0" err="1"/>
              <a:t>fellow</a:t>
            </a:r>
            <a:r>
              <a:rPr lang="da-DK" baseline="0" dirty="0"/>
              <a:t>). 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439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Level III B : Basis</a:t>
            </a:r>
            <a:r>
              <a:rPr lang="da-DK" baseline="0" dirty="0"/>
              <a:t> , analog til ”bachelor ”</a:t>
            </a:r>
          </a:p>
          <a:p>
            <a:r>
              <a:rPr lang="da-DK" baseline="0" dirty="0"/>
              <a:t>Level III M : Mester , analog til ”master”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0878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DCEED-7F72-4D08-9497-15FE83F8C087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221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686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661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264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407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162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9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316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584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33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182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45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25E88-6198-49ED-BDD6-9222FB147E1A}" type="datetimeFigureOut">
              <a:rPr lang="da-DK" smtClean="0"/>
              <a:t>30-01-2017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1808B-92E5-4397-94C0-7C692F16F8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063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Certificering – hvorfor 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Vi er her for patienternes skyld</a:t>
            </a:r>
          </a:p>
          <a:p>
            <a:endParaRPr lang="da-DK" dirty="0"/>
          </a:p>
          <a:p>
            <a:r>
              <a:rPr lang="da-DK" dirty="0"/>
              <a:t>Dokumentation af kvalifikationer</a:t>
            </a:r>
          </a:p>
          <a:p>
            <a:endParaRPr lang="da-DK" dirty="0"/>
          </a:p>
          <a:p>
            <a:r>
              <a:rPr lang="da-DK" dirty="0"/>
              <a:t>Fastholdelse og højnelse af vores faglighed</a:t>
            </a:r>
          </a:p>
          <a:p>
            <a:endParaRPr lang="da-DK" dirty="0"/>
          </a:p>
          <a:p>
            <a:r>
              <a:rPr lang="da-DK" dirty="0"/>
              <a:t>Rekruttering</a:t>
            </a:r>
          </a:p>
          <a:p>
            <a:endParaRPr lang="da-DK" dirty="0"/>
          </a:p>
          <a:p>
            <a:r>
              <a:rPr lang="da-DK" dirty="0"/>
              <a:t>Bredere konsensus om faglighed og kompetencer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0376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1 .</a:t>
            </a:r>
          </a:p>
          <a:p>
            <a:pPr marL="0" indent="0">
              <a:buNone/>
            </a:pPr>
            <a:r>
              <a:rPr lang="da-DK" dirty="0"/>
              <a:t>Er du interesseret i at selskabet fortsætter arbejdet for en MSK-certificering?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/>
              <a:t>2 .</a:t>
            </a:r>
          </a:p>
          <a:p>
            <a:pPr marL="0" indent="0">
              <a:buNone/>
            </a:pPr>
            <a:r>
              <a:rPr lang="da-DK"/>
              <a:t>Hvad </a:t>
            </a:r>
            <a:r>
              <a:rPr lang="da-DK" dirty="0"/>
              <a:t>ser du som den største udfordring </a:t>
            </a:r>
            <a:r>
              <a:rPr lang="da-DK" dirty="0" err="1"/>
              <a:t>ift</a:t>
            </a:r>
            <a:r>
              <a:rPr lang="da-DK" dirty="0"/>
              <a:t> certificering?</a:t>
            </a:r>
          </a:p>
        </p:txBody>
      </p:sp>
    </p:spTree>
    <p:extLst>
      <p:ext uri="{BB962C8B-B14F-4D97-AF65-F5344CB8AC3E}">
        <p14:creationId xmlns:p14="http://schemas.microsoft.com/office/powerpoint/2010/main" val="169458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Formål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050427" y="1556792"/>
            <a:ext cx="5043146" cy="4525963"/>
          </a:xfrm>
        </p:spPr>
        <p:txBody>
          <a:bodyPr>
            <a:normAutofit/>
          </a:bodyPr>
          <a:lstStyle/>
          <a:p>
            <a:r>
              <a:rPr lang="da-DK" sz="3600" dirty="0"/>
              <a:t>Uddybning ved vedr. </a:t>
            </a:r>
          </a:p>
          <a:p>
            <a:pPr lvl="1"/>
            <a:r>
              <a:rPr lang="da-DK" sz="3200" dirty="0"/>
              <a:t>rekruttering </a:t>
            </a:r>
          </a:p>
          <a:p>
            <a:pPr lvl="1"/>
            <a:r>
              <a:rPr lang="da-DK" sz="3200" dirty="0"/>
              <a:t>fastholdelse </a:t>
            </a:r>
          </a:p>
        </p:txBody>
      </p:sp>
    </p:spTree>
    <p:extLst>
      <p:ext uri="{BB962C8B-B14F-4D97-AF65-F5344CB8AC3E}">
        <p14:creationId xmlns:p14="http://schemas.microsoft.com/office/powerpoint/2010/main" val="329000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Direkte fordele for specialet og </a:t>
            </a:r>
            <a:br>
              <a:rPr lang="da-DK" dirty="0"/>
            </a:br>
            <a:r>
              <a:rPr lang="da-DK" dirty="0"/>
              <a:t>den enkelt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På sigt krav om MSK-certificeret i alle klagesager.</a:t>
            </a:r>
          </a:p>
          <a:p>
            <a:endParaRPr lang="da-DK" dirty="0"/>
          </a:p>
          <a:p>
            <a:r>
              <a:rPr lang="da-DK" dirty="0"/>
              <a:t>Med en certificering sikre ensartet kvalitet i specialeansvar.</a:t>
            </a:r>
          </a:p>
          <a:p>
            <a:endParaRPr lang="da-DK" dirty="0"/>
          </a:p>
          <a:p>
            <a:r>
              <a:rPr lang="da-DK" dirty="0"/>
              <a:t>Sikre den enkelte at af være kvalificeret til en stilling som specialeansvarlig</a:t>
            </a:r>
          </a:p>
        </p:txBody>
      </p:sp>
    </p:spTree>
    <p:extLst>
      <p:ext uri="{BB962C8B-B14F-4D97-AF65-F5344CB8AC3E}">
        <p14:creationId xmlns:p14="http://schemas.microsoft.com/office/powerpoint/2010/main" val="227822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Målgruppe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23728" y="1600200"/>
            <a:ext cx="5400600" cy="4525963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  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 Den primære målgruppe er </a:t>
            </a:r>
          </a:p>
          <a:p>
            <a:pPr lvl="1"/>
            <a:r>
              <a:rPr lang="da-DK" dirty="0"/>
              <a:t>Nuværende YL-radiologer.</a:t>
            </a:r>
          </a:p>
          <a:p>
            <a:pPr lvl="1"/>
            <a:r>
              <a:rPr lang="da-DK" dirty="0"/>
              <a:t>Kommende YL-radiologer.</a:t>
            </a:r>
          </a:p>
          <a:p>
            <a:pPr lvl="1"/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426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er vi nu 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Udvalget har arbejdet med to centrale spørgsmål: </a:t>
            </a:r>
          </a:p>
          <a:p>
            <a:pPr lvl="1"/>
            <a:r>
              <a:rPr lang="da-DK" sz="3200" b="1" dirty="0"/>
              <a:t>HVAD skal der til ?</a:t>
            </a:r>
          </a:p>
          <a:p>
            <a:pPr lvl="1"/>
            <a:r>
              <a:rPr lang="da-DK" sz="3200" b="1" dirty="0"/>
              <a:t>HVORDAN opnår og måler vi det?</a:t>
            </a:r>
          </a:p>
          <a:p>
            <a:pPr marL="457200" lvl="1" indent="0">
              <a:buNone/>
            </a:pPr>
            <a:endParaRPr lang="da-DK" sz="3200" b="1" dirty="0"/>
          </a:p>
          <a:p>
            <a:r>
              <a:rPr lang="da-DK" dirty="0"/>
              <a:t>Behov for etablering af uddannelsesudvalg?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156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ESSR.org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Den europæiske model: </a:t>
            </a:r>
          </a:p>
          <a:p>
            <a:pPr lvl="1"/>
            <a:r>
              <a:rPr lang="da-DK" b="1" dirty="0"/>
              <a:t>Curriculum</a:t>
            </a:r>
            <a:r>
              <a:rPr lang="da-DK" dirty="0"/>
              <a:t> (Målbeskrivelse)</a:t>
            </a:r>
          </a:p>
          <a:p>
            <a:pPr lvl="2"/>
            <a:r>
              <a:rPr lang="da-DK" dirty="0"/>
              <a:t>Viden</a:t>
            </a:r>
          </a:p>
          <a:p>
            <a:pPr lvl="2"/>
            <a:r>
              <a:rPr lang="da-DK" dirty="0"/>
              <a:t>Færdigheder</a:t>
            </a:r>
          </a:p>
          <a:p>
            <a:pPr lvl="2"/>
            <a:r>
              <a:rPr lang="da-DK" dirty="0"/>
              <a:t>Kompetencer</a:t>
            </a:r>
          </a:p>
          <a:p>
            <a:pPr lvl="1"/>
            <a:r>
              <a:rPr lang="da-DK" b="1" dirty="0" err="1"/>
              <a:t>Certificeringsprossen</a:t>
            </a:r>
            <a:r>
              <a:rPr lang="da-DK" b="1" dirty="0"/>
              <a:t>, </a:t>
            </a:r>
            <a:r>
              <a:rPr lang="da-DK" b="1" dirty="0" err="1"/>
              <a:t>level</a:t>
            </a:r>
            <a:r>
              <a:rPr lang="da-DK" b="1" dirty="0"/>
              <a:t> III</a:t>
            </a:r>
          </a:p>
          <a:p>
            <a:pPr lvl="2"/>
            <a:r>
              <a:rPr lang="da-DK" dirty="0"/>
              <a:t>ESSR medlemskab</a:t>
            </a:r>
          </a:p>
          <a:p>
            <a:pPr lvl="2"/>
            <a:r>
              <a:rPr lang="da-DK" dirty="0"/>
              <a:t>Log</a:t>
            </a:r>
          </a:p>
          <a:p>
            <a:pPr lvl="2"/>
            <a:r>
              <a:rPr lang="da-DK" dirty="0"/>
              <a:t>Kursusaktivitet, årsmøder, forskning mv. (CME aktivitet)</a:t>
            </a:r>
          </a:p>
          <a:p>
            <a:pPr lvl="2"/>
            <a:r>
              <a:rPr lang="da-DK" dirty="0"/>
              <a:t>Eksamen ( mundtlig + skriftlig )</a:t>
            </a:r>
          </a:p>
          <a:p>
            <a:pPr marL="914400" lvl="2" indent="0">
              <a:buNone/>
            </a:pPr>
            <a:endParaRPr lang="da-DK" dirty="0"/>
          </a:p>
          <a:p>
            <a:pPr marL="914400" lvl="2" indent="0">
              <a:buNone/>
            </a:pPr>
            <a:endParaRPr lang="da-DK" dirty="0"/>
          </a:p>
          <a:p>
            <a:pPr lvl="2"/>
            <a:endParaRPr lang="da-DK" dirty="0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3013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Den danske model 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85740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da-DK" sz="3200" b="1" dirty="0"/>
              <a:t>HVAD skal der til ?</a:t>
            </a:r>
          </a:p>
          <a:p>
            <a:pPr lvl="2"/>
            <a:r>
              <a:rPr lang="da-DK" b="1" dirty="0"/>
              <a:t>Dansk curriculum – 1. udkast udformet på dansk, med afsæt i </a:t>
            </a:r>
            <a:r>
              <a:rPr lang="da-DK" b="1" dirty="0" err="1"/>
              <a:t>ESSR’s</a:t>
            </a:r>
            <a:r>
              <a:rPr lang="da-DK" b="1" dirty="0"/>
              <a:t>, oversættelse.</a:t>
            </a:r>
          </a:p>
          <a:p>
            <a:pPr lvl="2"/>
            <a:endParaRPr lang="da-DK" b="1" dirty="0"/>
          </a:p>
          <a:p>
            <a:pPr lvl="1"/>
            <a:r>
              <a:rPr lang="da-DK" sz="3200" b="1" dirty="0"/>
              <a:t>HVORDAN opnår og måler vi det ?</a:t>
            </a:r>
          </a:p>
          <a:p>
            <a:pPr lvl="2"/>
            <a:r>
              <a:rPr lang="da-DK" b="1" dirty="0"/>
              <a:t>Metodeafsøgning :</a:t>
            </a:r>
          </a:p>
          <a:p>
            <a:pPr lvl="2"/>
            <a:r>
              <a:rPr lang="da-DK" b="1" dirty="0"/>
              <a:t>Log / logbog / </a:t>
            </a:r>
            <a:r>
              <a:rPr lang="da-DK" b="1" dirty="0" err="1"/>
              <a:t>portefølge</a:t>
            </a:r>
            <a:r>
              <a:rPr lang="da-DK" b="1" dirty="0"/>
              <a:t>??</a:t>
            </a:r>
          </a:p>
          <a:p>
            <a:pPr lvl="2"/>
            <a:r>
              <a:rPr lang="da-DK" b="1" dirty="0"/>
              <a:t>Case – database??</a:t>
            </a:r>
          </a:p>
          <a:p>
            <a:pPr lvl="2"/>
            <a:r>
              <a:rPr lang="da-DK" b="1" dirty="0"/>
              <a:t>Fokuserede ophold ? MSK–rad. / klinisk afd. ??</a:t>
            </a:r>
          </a:p>
          <a:p>
            <a:pPr lvl="2"/>
            <a:r>
              <a:rPr lang="da-DK" b="1" dirty="0"/>
              <a:t>CME (kurser, årskongresser, evt. videnskabelig aktivitet)??</a:t>
            </a:r>
          </a:p>
          <a:p>
            <a:pPr lvl="2"/>
            <a:r>
              <a:rPr lang="da-DK" b="1" dirty="0"/>
              <a:t>Subspecialiseringsstilling (</a:t>
            </a:r>
            <a:r>
              <a:rPr lang="da-DK" b="1" dirty="0" err="1"/>
              <a:t>Fellowship</a:t>
            </a:r>
            <a:r>
              <a:rPr lang="da-DK" b="1" dirty="0"/>
              <a:t>)??</a:t>
            </a:r>
          </a:p>
          <a:p>
            <a:pPr lvl="2"/>
            <a:r>
              <a:rPr lang="da-DK" b="1" dirty="0"/>
              <a:t>Eksamination: mundtlig (2 cases?) + skriftlig (40 MC?)??</a:t>
            </a:r>
          </a:p>
          <a:p>
            <a:pPr lvl="2"/>
            <a:r>
              <a:rPr lang="da-DK" b="1" dirty="0"/>
              <a:t>Modulopbygning??</a:t>
            </a:r>
          </a:p>
          <a:p>
            <a:pPr marL="914400" lvl="2" indent="0">
              <a:buNone/>
            </a:pPr>
            <a:endParaRPr lang="da-DK" b="1" dirty="0"/>
          </a:p>
          <a:p>
            <a:pPr lvl="2"/>
            <a:endParaRPr lang="da-DK" b="1" dirty="0"/>
          </a:p>
          <a:p>
            <a:pPr lvl="2"/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72301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Niveau-inddeling ESSR/DK?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Level I </a:t>
            </a:r>
            <a:r>
              <a:rPr lang="da-DK" dirty="0"/>
              <a:t>: </a:t>
            </a:r>
            <a:r>
              <a:rPr lang="da-DK" dirty="0" err="1"/>
              <a:t>I-læge</a:t>
            </a:r>
            <a:r>
              <a:rPr lang="da-DK" dirty="0"/>
              <a:t> + 1. og 2. kursist-år </a:t>
            </a:r>
          </a:p>
          <a:p>
            <a:endParaRPr lang="da-DK" dirty="0"/>
          </a:p>
          <a:p>
            <a:r>
              <a:rPr lang="da-DK" b="1" dirty="0"/>
              <a:t>Level II </a:t>
            </a:r>
            <a:r>
              <a:rPr lang="da-DK" dirty="0"/>
              <a:t>: 3.+ 4. kursist-år  / speciallæge</a:t>
            </a:r>
          </a:p>
          <a:p>
            <a:endParaRPr lang="da-DK" dirty="0"/>
          </a:p>
          <a:p>
            <a:r>
              <a:rPr lang="da-DK" b="1" dirty="0"/>
              <a:t>Level III </a:t>
            </a:r>
            <a:r>
              <a:rPr lang="da-DK" dirty="0"/>
              <a:t>: Certificeret speciallæge(Subspeciale) </a:t>
            </a:r>
          </a:p>
          <a:p>
            <a:pPr lvl="1"/>
            <a:r>
              <a:rPr lang="da-DK" dirty="0"/>
              <a:t>Level III B  (de danske krav, trin 1) (</a:t>
            </a:r>
            <a:r>
              <a:rPr lang="da-DK" b="1" dirty="0"/>
              <a:t>Forslag</a:t>
            </a:r>
            <a:r>
              <a:rPr lang="da-DK" dirty="0"/>
              <a:t>)</a:t>
            </a:r>
          </a:p>
          <a:p>
            <a:pPr lvl="1"/>
            <a:r>
              <a:rPr lang="da-DK" dirty="0"/>
              <a:t>Level III M (de ”europæiske” krav, trin 2) (</a:t>
            </a:r>
            <a:r>
              <a:rPr lang="da-DK" b="1" dirty="0"/>
              <a:t>Forslag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2207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Målgruppe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    Den primære målgruppe er </a:t>
            </a:r>
          </a:p>
          <a:p>
            <a:pPr lvl="1"/>
            <a:r>
              <a:rPr lang="da-DK" dirty="0"/>
              <a:t>Nuværende YL-radiologer.</a:t>
            </a:r>
          </a:p>
          <a:p>
            <a:pPr lvl="1"/>
            <a:r>
              <a:rPr lang="da-DK" dirty="0"/>
              <a:t>Kommende YL-radiologer.</a:t>
            </a:r>
          </a:p>
          <a:p>
            <a:pPr lvl="1"/>
            <a:endParaRPr lang="da-DK" dirty="0"/>
          </a:p>
          <a:p>
            <a:pPr marL="457200" lvl="1" indent="0">
              <a:buNone/>
            </a:pPr>
            <a:r>
              <a:rPr lang="da-DK" dirty="0" err="1"/>
              <a:t>Pt</a:t>
            </a:r>
            <a:r>
              <a:rPr lang="da-DK" dirty="0"/>
              <a:t> tilgangen er meget varierende, mm.</a:t>
            </a:r>
          </a:p>
          <a:p>
            <a:pPr marL="457200" lvl="1" indent="0">
              <a:buNone/>
            </a:pPr>
            <a:r>
              <a:rPr lang="da-DK" dirty="0"/>
              <a:t>Er der nuværende radiologer, der ønsker at prøve kræfter med certificering er det en fordel.</a:t>
            </a:r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6242458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799</Words>
  <Application>Microsoft Office PowerPoint</Application>
  <PresentationFormat>Skærmshow (4:3)</PresentationFormat>
  <Paragraphs>141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Kontortema</vt:lpstr>
      <vt:lpstr>Certificering – hvorfor ?</vt:lpstr>
      <vt:lpstr>Formål</vt:lpstr>
      <vt:lpstr>Direkte fordele for specialet og  den enkelt</vt:lpstr>
      <vt:lpstr>Målgruppe</vt:lpstr>
      <vt:lpstr>Hvor er vi nu ?</vt:lpstr>
      <vt:lpstr>ESSR.org </vt:lpstr>
      <vt:lpstr>Den danske model ?</vt:lpstr>
      <vt:lpstr>Niveau-inddeling ESSR/DK?</vt:lpstr>
      <vt:lpstr>Målgruppe </vt:lpstr>
      <vt:lpstr>Spørgsmål</vt:lpstr>
    </vt:vector>
  </TitlesOfParts>
  <Company>Region Syddanmark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Christa Bluhme</dc:creator>
  <cp:lastModifiedBy>Eva Kristina Narvestad</cp:lastModifiedBy>
  <cp:revision>35</cp:revision>
  <dcterms:created xsi:type="dcterms:W3CDTF">2016-11-12T09:35:35Z</dcterms:created>
  <dcterms:modified xsi:type="dcterms:W3CDTF">2017-01-30T22:10:14Z</dcterms:modified>
</cp:coreProperties>
</file>